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00CCFF"/>
    <a:srgbClr val="33CC33"/>
    <a:srgbClr val="CC99FF"/>
    <a:srgbClr val="9933FF"/>
    <a:srgbClr val="FFFF66"/>
    <a:srgbClr val="FF99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23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6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0.xml"/><Relationship Id="rId13" Type="http://schemas.openxmlformats.org/officeDocument/2006/relationships/slide" Target="slides/slide15.xml"/><Relationship Id="rId18" Type="http://schemas.openxmlformats.org/officeDocument/2006/relationships/slide" Target="slides/slide20.xml"/><Relationship Id="rId3" Type="http://schemas.openxmlformats.org/officeDocument/2006/relationships/slide" Target="slides/slide5.xml"/><Relationship Id="rId7" Type="http://schemas.openxmlformats.org/officeDocument/2006/relationships/slide" Target="slides/slide9.xml"/><Relationship Id="rId12" Type="http://schemas.openxmlformats.org/officeDocument/2006/relationships/slide" Target="slides/slide14.xml"/><Relationship Id="rId17" Type="http://schemas.openxmlformats.org/officeDocument/2006/relationships/slide" Target="slides/slide19.xml"/><Relationship Id="rId2" Type="http://schemas.openxmlformats.org/officeDocument/2006/relationships/slide" Target="slides/slide4.xml"/><Relationship Id="rId16" Type="http://schemas.openxmlformats.org/officeDocument/2006/relationships/slide" Target="slides/slide18.xml"/><Relationship Id="rId20" Type="http://schemas.openxmlformats.org/officeDocument/2006/relationships/slide" Target="slides/slide22.xml"/><Relationship Id="rId1" Type="http://schemas.openxmlformats.org/officeDocument/2006/relationships/slide" Target="slides/slide3.xml"/><Relationship Id="rId6" Type="http://schemas.openxmlformats.org/officeDocument/2006/relationships/slide" Target="slides/slide8.xml"/><Relationship Id="rId11" Type="http://schemas.openxmlformats.org/officeDocument/2006/relationships/slide" Target="slides/slide13.xml"/><Relationship Id="rId5" Type="http://schemas.openxmlformats.org/officeDocument/2006/relationships/slide" Target="slides/slide7.xml"/><Relationship Id="rId15" Type="http://schemas.openxmlformats.org/officeDocument/2006/relationships/slide" Target="slides/slide17.xml"/><Relationship Id="rId10" Type="http://schemas.openxmlformats.org/officeDocument/2006/relationships/slide" Target="slides/slide12.xml"/><Relationship Id="rId19" Type="http://schemas.openxmlformats.org/officeDocument/2006/relationships/slide" Target="slides/slide21.xml"/><Relationship Id="rId4" Type="http://schemas.openxmlformats.org/officeDocument/2006/relationships/slide" Target="slides/slide6.xml"/><Relationship Id="rId9" Type="http://schemas.openxmlformats.org/officeDocument/2006/relationships/slide" Target="slides/slide11.xml"/><Relationship Id="rId14" Type="http://schemas.openxmlformats.org/officeDocument/2006/relationships/slide" Target="slides/slide1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E7611-933A-4D7E-B060-4975ECCAB5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EC4A66-2DE7-4476-B662-132045269F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44EC9-3D23-4AD6-8929-922D9B725E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1AAFD99-8089-4DA0-A756-8376A9E7BF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21162-7A26-4C7D-A638-B0CDF45488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11EF2-6BBC-457A-8868-16C8BAF086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15173-DFAC-45D8-ADAE-F03C8420CE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816DFB-DF4B-4958-8070-FD501D8482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2BF80-2E01-4C3F-B322-FAA76A2E65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96330-AE61-4E42-80AF-906027BF32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A2FC1-AD1C-47BA-BA12-F9196ECCB1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B9BFB-906A-484F-9193-A458106D44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BE18496-C660-4749-A564-BF52A4F7177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5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5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5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5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5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5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5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5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5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Jeopardy!\Cell%20Division%20Jeopardy!\TV%20Themes%20-%2002%20-%20Jeopardy!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47.xml"/><Relationship Id="rId26" Type="http://schemas.openxmlformats.org/officeDocument/2006/relationships/slide" Target="slide11.xml"/><Relationship Id="rId3" Type="http://schemas.openxmlformats.org/officeDocument/2006/relationships/slide" Target="slide13.xml"/><Relationship Id="rId21" Type="http://schemas.openxmlformats.org/officeDocument/2006/relationships/slide" Target="slide19.xml"/><Relationship Id="rId7" Type="http://schemas.openxmlformats.org/officeDocument/2006/relationships/slide" Target="slide53.xml"/><Relationship Id="rId12" Type="http://schemas.openxmlformats.org/officeDocument/2006/relationships/slide" Target="slide45.xml"/><Relationship Id="rId17" Type="http://schemas.openxmlformats.org/officeDocument/2006/relationships/slide" Target="slide37.xml"/><Relationship Id="rId25" Type="http://schemas.openxmlformats.org/officeDocument/2006/relationships/slide" Target="slide59.xml"/><Relationship Id="rId2" Type="http://schemas.openxmlformats.org/officeDocument/2006/relationships/slide" Target="slide3.xml"/><Relationship Id="rId16" Type="http://schemas.openxmlformats.org/officeDocument/2006/relationships/slide" Target="slide27.xml"/><Relationship Id="rId20" Type="http://schemas.openxmlformats.org/officeDocument/2006/relationships/slide" Target="slide9.xml"/><Relationship Id="rId29" Type="http://schemas.openxmlformats.org/officeDocument/2006/relationships/slide" Target="slide41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43.xml"/><Relationship Id="rId11" Type="http://schemas.openxmlformats.org/officeDocument/2006/relationships/slide" Target="slide35.xml"/><Relationship Id="rId24" Type="http://schemas.openxmlformats.org/officeDocument/2006/relationships/slide" Target="slide49.xml"/><Relationship Id="rId5" Type="http://schemas.openxmlformats.org/officeDocument/2006/relationships/slide" Target="slide33.xml"/><Relationship Id="rId15" Type="http://schemas.openxmlformats.org/officeDocument/2006/relationships/slide" Target="slide17.xml"/><Relationship Id="rId23" Type="http://schemas.openxmlformats.org/officeDocument/2006/relationships/slide" Target="slide39.xml"/><Relationship Id="rId28" Type="http://schemas.openxmlformats.org/officeDocument/2006/relationships/slide" Target="slide31.xml"/><Relationship Id="rId10" Type="http://schemas.openxmlformats.org/officeDocument/2006/relationships/slide" Target="slide25.xml"/><Relationship Id="rId19" Type="http://schemas.openxmlformats.org/officeDocument/2006/relationships/slide" Target="slide57.xml"/><Relationship Id="rId31" Type="http://schemas.openxmlformats.org/officeDocument/2006/relationships/slide" Target="slide61.xml"/><Relationship Id="rId4" Type="http://schemas.openxmlformats.org/officeDocument/2006/relationships/slide" Target="slide23.xml"/><Relationship Id="rId9" Type="http://schemas.openxmlformats.org/officeDocument/2006/relationships/slide" Target="slide15.xml"/><Relationship Id="rId14" Type="http://schemas.openxmlformats.org/officeDocument/2006/relationships/slide" Target="slide7.xml"/><Relationship Id="rId22" Type="http://schemas.openxmlformats.org/officeDocument/2006/relationships/slide" Target="slide29.xml"/><Relationship Id="rId27" Type="http://schemas.openxmlformats.org/officeDocument/2006/relationships/slide" Target="slide21.xml"/><Relationship Id="rId30" Type="http://schemas.openxmlformats.org/officeDocument/2006/relationships/slide" Target="slide5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0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42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46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50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52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54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58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60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Jeopardy!\Cell%20Division%20Jeopardy!\TV%20Show%20Theme%20Songs%20-%20Jeopardy%20Think%20Music..mp3" TargetMode="Externa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514600"/>
            <a:ext cx="7772400" cy="1143000"/>
          </a:xfrm>
        </p:spPr>
        <p:txBody>
          <a:bodyPr/>
          <a:lstStyle/>
          <a:p>
            <a:r>
              <a:rPr lang="en-US" sz="8800">
                <a:solidFill>
                  <a:schemeClr val="bg1"/>
                </a:solidFill>
              </a:rPr>
              <a:t>Jeopardy!</a:t>
            </a:r>
          </a:p>
        </p:txBody>
      </p:sp>
      <p:pic>
        <p:nvPicPr>
          <p:cNvPr id="2059" name="TV Themes - 02 - Jeopardy!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001000" y="5867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32)">
                                      <p:cBhvr>
                                        <p:cTn id="6" dur="1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mph" presetSubtype="1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 override="childStyle">
                                        <p:cTn id="9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0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1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800"/>
                            </p:stCondLst>
                            <p:childTnLst>
                              <p:par>
                                <p:cTn id="13" presetID="5" presetClass="emph" presetSubtype="1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 override="childStyle">
                                        <p:cTn id="14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5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6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600"/>
                            </p:stCondLst>
                            <p:childTnLst>
                              <p:par>
                                <p:cTn id="18" presetID="5" presetClass="emph" presetSubtype="1" grpId="2" nodeType="afterEffect">
                                  <p:stCondLst>
                                    <p:cond delay="2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 override="childStyle">
                                        <p:cTn id="19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0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1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400"/>
                            </p:stCondLst>
                            <p:childTnLst>
                              <p:par>
                                <p:cTn id="23" presetID="5" presetClass="emph" presetSubtype="1" grpId="3" nodeType="afterEffect">
                                  <p:stCondLst>
                                    <p:cond delay="2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 override="childStyle">
                                        <p:cTn id="24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5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6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200"/>
                            </p:stCondLst>
                            <p:childTnLst>
                              <p:par>
                                <p:cTn id="28" presetID="5" presetClass="emph" presetSubtype="1" grpId="4" nodeType="afterEffect">
                                  <p:stCondLst>
                                    <p:cond delay="2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 override="childStyle">
                                        <p:cTn id="29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0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1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0"/>
                            </p:stCondLst>
                            <p:childTnLst>
                              <p:par>
                                <p:cTn id="33" presetID="5" presetClass="emph" presetSubtype="1" grpId="5" nodeType="afterEffect">
                                  <p:stCondLst>
                                    <p:cond delay="2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 override="childStyle">
                                        <p:cTn id="34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5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6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800"/>
                            </p:stCondLst>
                            <p:childTnLst>
                              <p:par>
                                <p:cTn id="38" presetID="5" presetClass="emph" presetSubtype="1" grpId="6" nodeType="afterEffect">
                                  <p:stCondLst>
                                    <p:cond delay="2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 override="childStyle">
                                        <p:cTn id="39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0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1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600"/>
                            </p:stCondLst>
                            <p:childTnLst>
                              <p:par>
                                <p:cTn id="43" presetID="5" presetClass="emph" presetSubtype="1" grpId="7" nodeType="afterEffect">
                                  <p:stCondLst>
                                    <p:cond delay="2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 override="childStyle">
                                        <p:cTn id="44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5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6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400"/>
                            </p:stCondLst>
                            <p:childTnLst>
                              <p:par>
                                <p:cTn id="48" presetID="5" presetClass="emph" presetSubtype="1" grpId="8" nodeType="afterEffect">
                                  <p:stCondLst>
                                    <p:cond delay="2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 override="childStyle">
                                        <p:cTn id="49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0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1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200"/>
                            </p:stCondLst>
                            <p:childTnLst>
                              <p:par>
                                <p:cTn id="53" presetID="5" presetClass="emph" presetSubtype="1" grpId="9" nodeType="afterEffect">
                                  <p:stCondLst>
                                    <p:cond delay="2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 override="childStyle">
                                        <p:cTn id="54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5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6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000"/>
                            </p:stCondLst>
                            <p:childTnLst>
                              <p:par>
                                <p:cTn id="58" presetID="5" presetClass="emph" presetSubtype="1" grpId="1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 override="childStyle">
                                        <p:cTn id="59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60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61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1800"/>
                            </p:stCondLst>
                            <p:childTnLst>
                              <p:par>
                                <p:cTn id="63" presetID="5" presetClass="emph" presetSubtype="1" grpId="1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 override="childStyle">
                                        <p:cTn id="64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65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66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6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9"/>
                </p:tgtEl>
              </p:cMediaNode>
            </p:audio>
          </p:childTnLst>
        </p:cTn>
      </p:par>
    </p:tnLst>
    <p:bldLst>
      <p:bldP spid="2050" grpId="0"/>
      <p:bldP spid="2050" grpId="1"/>
      <p:bldP spid="2050" grpId="2"/>
      <p:bldP spid="2050" grpId="3"/>
      <p:bldP spid="2050" grpId="4"/>
      <p:bldP spid="2050" grpId="5"/>
      <p:bldP spid="2050" grpId="6"/>
      <p:bldP spid="2050" grpId="7"/>
      <p:bldP spid="2050" grpId="8"/>
      <p:bldP spid="2050" grpId="9"/>
      <p:bldP spid="2050" grpId="10"/>
      <p:bldP spid="2050" grpId="1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Mitosis</a:t>
            </a:r>
            <a:r>
              <a:rPr lang="en-US" sz="4800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400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telophase</a:t>
            </a:r>
            <a:r>
              <a:rPr lang="en-US" sz="480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126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772400" cy="39624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Mitosis</a:t>
            </a:r>
            <a:r>
              <a:rPr lang="en-US" sz="4400">
                <a:solidFill>
                  <a:schemeClr val="bg1"/>
                </a:solidFill>
              </a:rPr>
              <a:t> </a:t>
            </a: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500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In this phase, chromatids move to opposite ends of the cell.</a:t>
            </a:r>
          </a:p>
        </p:txBody>
      </p:sp>
      <p:sp>
        <p:nvSpPr>
          <p:cNvPr id="1229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Mitosis</a:t>
            </a:r>
            <a:r>
              <a:rPr lang="en-US" sz="4800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500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anaphase?</a:t>
            </a:r>
          </a:p>
        </p:txBody>
      </p:sp>
      <p:sp>
        <p:nvSpPr>
          <p:cNvPr id="1331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36576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Meiosis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100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The structure formed when homologous chromosomes pair up in prophase I.</a:t>
            </a:r>
          </a:p>
        </p:txBody>
      </p:sp>
      <p:sp>
        <p:nvSpPr>
          <p:cNvPr id="1434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Meiosis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100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a tetrad?</a:t>
            </a:r>
          </a:p>
        </p:txBody>
      </p:sp>
      <p:sp>
        <p:nvSpPr>
          <p:cNvPr id="1536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17526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Meiosis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200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Four new daughter cells form in this phase.</a:t>
            </a:r>
          </a:p>
        </p:txBody>
      </p:sp>
      <p:sp>
        <p:nvSpPr>
          <p:cNvPr id="1741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Meiosis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200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telophase II?</a:t>
            </a:r>
          </a:p>
        </p:txBody>
      </p:sp>
      <p:sp>
        <p:nvSpPr>
          <p:cNvPr id="1843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295400"/>
            <a:ext cx="8001000" cy="38862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Meiosis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300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 Paired chromosomes exchange genes in prophase I. </a:t>
            </a:r>
            <a:br>
              <a:rPr lang="en-US" sz="4800">
                <a:solidFill>
                  <a:schemeClr val="bg1"/>
                </a:solidFill>
              </a:rPr>
            </a:br>
            <a:endParaRPr lang="en-US" sz="4800">
              <a:solidFill>
                <a:schemeClr val="bg1"/>
              </a:solidFill>
            </a:endParaRPr>
          </a:p>
        </p:txBody>
      </p:sp>
      <p:sp>
        <p:nvSpPr>
          <p:cNvPr id="1946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Meiosis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300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crossing over?</a:t>
            </a:r>
          </a:p>
        </p:txBody>
      </p:sp>
      <p:sp>
        <p:nvSpPr>
          <p:cNvPr id="2048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31242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Meiosis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400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A cell with one set of chromosomes.</a:t>
            </a:r>
          </a:p>
        </p:txBody>
      </p:sp>
      <p:sp>
        <p:nvSpPr>
          <p:cNvPr id="2150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89" name="Group 117"/>
          <p:cNvGraphicFramePr>
            <a:graphicFrameLocks noGrp="1"/>
          </p:cNvGraphicFramePr>
          <p:nvPr>
            <p:ph type="tbl" idx="1"/>
          </p:nvPr>
        </p:nvGraphicFramePr>
        <p:xfrm>
          <a:off x="457200" y="609600"/>
          <a:ext cx="8229600" cy="5694363"/>
        </p:xfrm>
        <a:graphic>
          <a:graphicData uri="http://schemas.openxmlformats.org/drawingml/2006/table">
            <a:tbl>
              <a:tblPr/>
              <a:tblGrid>
                <a:gridCol w="1371600"/>
                <a:gridCol w="1371600"/>
                <a:gridCol w="1371600"/>
                <a:gridCol w="1371600"/>
                <a:gridCol w="1295400"/>
                <a:gridCol w="1447800"/>
              </a:tblGrid>
              <a:tr h="952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Mitosis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Meiosis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Vocabulary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Mitosis, Meiosis 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Both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Cell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Division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Cell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Cycle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931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2" action="ppaction://hlinksldjump"/>
                        </a:rPr>
                        <a:t>100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3" action="ppaction://hlinksldjump"/>
                        </a:rPr>
                        <a:t>100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4" action="ppaction://hlinksldjump"/>
                        </a:rPr>
                        <a:t>100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5" action="ppaction://hlinksldjump"/>
                        </a:rPr>
                        <a:t>100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6" action="ppaction://hlinksldjump"/>
                        </a:rPr>
                        <a:t>100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7" action="ppaction://hlinksldjump"/>
                        </a:rPr>
                        <a:t>100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952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8" action="ppaction://hlinksldjump"/>
                        </a:rPr>
                        <a:t>200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9" action="ppaction://hlinksldjump"/>
                        </a:rPr>
                        <a:t>200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10" action="ppaction://hlinksldjump"/>
                        </a:rPr>
                        <a:t>200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11" action="ppaction://hlinksldjump"/>
                        </a:rPr>
                        <a:t>200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12" action="ppaction://hlinksldjump"/>
                        </a:rPr>
                        <a:t>200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13" action="ppaction://hlinksldjump"/>
                        </a:rPr>
                        <a:t>200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952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14" action="ppaction://hlinksldjump"/>
                        </a:rPr>
                        <a:t>300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15" action="ppaction://hlinksldjump"/>
                        </a:rPr>
                        <a:t>300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16" action="ppaction://hlinksldjump"/>
                        </a:rPr>
                        <a:t>300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17" action="ppaction://hlinksldjump"/>
                        </a:rPr>
                        <a:t>300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18" action="ppaction://hlinksldjump"/>
                        </a:rPr>
                        <a:t>300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19" action="ppaction://hlinksldjump"/>
                        </a:rPr>
                        <a:t>300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952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20" action="ppaction://hlinksldjump"/>
                        </a:rPr>
                        <a:t>400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21" action="ppaction://hlinksldjump"/>
                        </a:rPr>
                        <a:t>400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22" action="ppaction://hlinksldjump"/>
                        </a:rPr>
                        <a:t>400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23" action="ppaction://hlinksldjump"/>
                        </a:rPr>
                        <a:t>400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24" action="ppaction://hlinksldjump"/>
                        </a:rPr>
                        <a:t>400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25" action="ppaction://hlinksldjump"/>
                        </a:rPr>
                        <a:t>400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952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26" action="ppaction://hlinksldjump"/>
                        </a:rPr>
                        <a:t>500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27" action="ppaction://hlinksldjump"/>
                        </a:rPr>
                        <a:t>500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28" action="ppaction://hlinksldjump"/>
                        </a:rPr>
                        <a:t>500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29" action="ppaction://hlinksldjump"/>
                        </a:rPr>
                        <a:t>500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30" action="ppaction://hlinksldjump"/>
                        </a:rPr>
                        <a:t>500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hlinkClick r:id="rId31" action="ppaction://hlinksldjump"/>
                        </a:rPr>
                        <a:t>500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Meiosis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400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a haploid cell?</a:t>
            </a:r>
          </a:p>
        </p:txBody>
      </p:sp>
      <p:sp>
        <p:nvSpPr>
          <p:cNvPr id="225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34290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Meiosis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500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A mature female sex cell.</a:t>
            </a:r>
          </a:p>
        </p:txBody>
      </p:sp>
      <p:sp>
        <p:nvSpPr>
          <p:cNvPr id="2355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Meiosis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500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an oocyte?</a:t>
            </a:r>
          </a:p>
        </p:txBody>
      </p:sp>
      <p:sp>
        <p:nvSpPr>
          <p:cNvPr id="2458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95400"/>
            <a:ext cx="7772400" cy="2590800"/>
          </a:xfrm>
        </p:spPr>
        <p:txBody>
          <a:bodyPr/>
          <a:lstStyle/>
          <a:p>
            <a:r>
              <a:rPr lang="en-US" sz="4800" dirty="0">
                <a:solidFill>
                  <a:schemeClr val="bg1"/>
                </a:solidFill>
              </a:rPr>
              <a:t>Vocabulary 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100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/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The term for sex </a:t>
            </a:r>
            <a:r>
              <a:rPr lang="en-US" sz="4800" dirty="0" smtClean="0">
                <a:solidFill>
                  <a:schemeClr val="bg1"/>
                </a:solidFill>
              </a:rPr>
              <a:t>cells.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25603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295400"/>
            <a:ext cx="7772400" cy="25908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Vocabulary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100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What is a gamete?</a:t>
            </a:r>
          </a:p>
        </p:txBody>
      </p:sp>
      <p:sp>
        <p:nvSpPr>
          <p:cNvPr id="26627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43000"/>
            <a:ext cx="7772400" cy="35052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Vocabulary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200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Pairs of chromosomes with similar genetic information.</a:t>
            </a:r>
          </a:p>
        </p:txBody>
      </p:sp>
      <p:sp>
        <p:nvSpPr>
          <p:cNvPr id="2765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95400"/>
            <a:ext cx="7772400" cy="25908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Vocabulary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200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What are homologous chromosomes?</a:t>
            </a:r>
          </a:p>
        </p:txBody>
      </p:sp>
      <p:sp>
        <p:nvSpPr>
          <p:cNvPr id="28675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90600"/>
            <a:ext cx="7772400" cy="38100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Vocabulary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300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A chromosome number that is abbreviated 2n.</a:t>
            </a:r>
          </a:p>
        </p:txBody>
      </p:sp>
      <p:sp>
        <p:nvSpPr>
          <p:cNvPr id="29699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600200"/>
            <a:ext cx="7772400" cy="25908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Vocabulary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300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What is a diploid number?</a:t>
            </a:r>
          </a:p>
        </p:txBody>
      </p:sp>
      <p:sp>
        <p:nvSpPr>
          <p:cNvPr id="30723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7772400" cy="36576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Vocabulary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400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 </a:t>
            </a:r>
            <a:r>
              <a:rPr lang="en-US" sz="4400">
                <a:solidFill>
                  <a:schemeClr val="tx1"/>
                </a:solidFill>
              </a:rPr>
              <a:t>The process of making sperm from a spermatocyte. </a:t>
            </a:r>
            <a:r>
              <a:rPr lang="en-US"/>
              <a:t/>
            </a:r>
            <a:br>
              <a:rPr lang="en-US"/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endParaRPr lang="en-US" sz="4800">
              <a:solidFill>
                <a:schemeClr val="bg1"/>
              </a:solidFill>
            </a:endParaRPr>
          </a:p>
        </p:txBody>
      </p:sp>
      <p:sp>
        <p:nvSpPr>
          <p:cNvPr id="31747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848600" cy="3276600"/>
          </a:xfrm>
        </p:spPr>
        <p:txBody>
          <a:bodyPr/>
          <a:lstStyle/>
          <a:p>
            <a:r>
              <a:rPr lang="en-US" sz="4400">
                <a:solidFill>
                  <a:schemeClr val="tx1"/>
                </a:solidFill>
              </a:rPr>
              <a:t>Mitosis </a:t>
            </a:r>
            <a:br>
              <a:rPr lang="en-US" sz="4400">
                <a:solidFill>
                  <a:schemeClr val="tx1"/>
                </a:solidFill>
              </a:rPr>
            </a:br>
            <a:r>
              <a:rPr lang="en-US" sz="4400">
                <a:solidFill>
                  <a:schemeClr val="tx1"/>
                </a:solidFill>
              </a:rPr>
              <a:t>100 </a:t>
            </a:r>
            <a:br>
              <a:rPr lang="en-US" sz="4400">
                <a:solidFill>
                  <a:schemeClr val="tx1"/>
                </a:solidFill>
              </a:rPr>
            </a:br>
            <a:r>
              <a:rPr lang="en-US" sz="4400">
                <a:solidFill>
                  <a:schemeClr val="tx1"/>
                </a:solidFill>
              </a:rPr>
              <a:t/>
            </a:r>
            <a:br>
              <a:rPr lang="en-US" sz="4400">
                <a:solidFill>
                  <a:schemeClr val="tx1"/>
                </a:solidFill>
              </a:rPr>
            </a:br>
            <a:r>
              <a:rPr lang="en-US" sz="4400">
                <a:solidFill>
                  <a:schemeClr val="tx1"/>
                </a:solidFill>
              </a:rPr>
              <a:t> In metaphase, these attach to centromeres. </a:t>
            </a:r>
          </a:p>
        </p:txBody>
      </p:sp>
      <p:sp>
        <p:nvSpPr>
          <p:cNvPr id="4102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47800"/>
            <a:ext cx="7772400" cy="28956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Vocabulary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400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What is spermatogensis?</a:t>
            </a:r>
          </a:p>
        </p:txBody>
      </p:sp>
      <p:sp>
        <p:nvSpPr>
          <p:cNvPr id="3277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7772400" cy="39624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Vocabulary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500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Pairs of somatic chromosomes; every cell somatic cell has 44 of them.</a:t>
            </a:r>
            <a:r>
              <a:rPr lang="en-US" sz="4800"/>
              <a:t> </a:t>
            </a:r>
          </a:p>
        </p:txBody>
      </p:sp>
      <p:sp>
        <p:nvSpPr>
          <p:cNvPr id="33795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153400" cy="495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Vocabulary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500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are autosomes?</a:t>
            </a:r>
          </a:p>
        </p:txBody>
      </p:sp>
      <p:sp>
        <p:nvSpPr>
          <p:cNvPr id="34819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143000"/>
            <a:ext cx="7772400" cy="32004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Mitosis, Meiosis, or Both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100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A mother cell divides into two daughter cells.</a:t>
            </a:r>
          </a:p>
        </p:txBody>
      </p:sp>
      <p:sp>
        <p:nvSpPr>
          <p:cNvPr id="35843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219200"/>
            <a:ext cx="7772400" cy="22860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Mitosis, Meiosis, or Both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100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What is mitosis?</a:t>
            </a:r>
          </a:p>
        </p:txBody>
      </p:sp>
      <p:sp>
        <p:nvSpPr>
          <p:cNvPr id="36867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219200"/>
            <a:ext cx="7772400" cy="33528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Mitosis, Meiosis, or Both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200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DNA is present in cells.  </a:t>
            </a:r>
          </a:p>
        </p:txBody>
      </p:sp>
      <p:sp>
        <p:nvSpPr>
          <p:cNvPr id="3789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676400"/>
            <a:ext cx="7772400" cy="22098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Mitosis, Meiosis, or Both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200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What is both mitosis and meiosis?</a:t>
            </a:r>
          </a:p>
        </p:txBody>
      </p:sp>
      <p:sp>
        <p:nvSpPr>
          <p:cNvPr id="38915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95400"/>
            <a:ext cx="7772400" cy="31242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Mitosis, Meiosis, or Both 300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Somatic cells divide.</a:t>
            </a:r>
            <a:r>
              <a:rPr lang="en-US" sz="4800"/>
              <a:t> </a:t>
            </a:r>
          </a:p>
        </p:txBody>
      </p:sp>
      <p:sp>
        <p:nvSpPr>
          <p:cNvPr id="39939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52600"/>
            <a:ext cx="7772400" cy="18288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Mitosis, Meiosis, or Both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300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What is mitosis?</a:t>
            </a:r>
          </a:p>
        </p:txBody>
      </p:sp>
      <p:sp>
        <p:nvSpPr>
          <p:cNvPr id="40963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95400"/>
            <a:ext cx="7772400" cy="34290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Mitosis, Meiosis, or Both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400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Daughter cells have identical genetic information.</a:t>
            </a:r>
          </a:p>
        </p:txBody>
      </p:sp>
      <p:sp>
        <p:nvSpPr>
          <p:cNvPr id="41987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Mitosis</a:t>
            </a:r>
            <a:r>
              <a:rPr lang="en-US" sz="4800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100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are spindle fibers?</a:t>
            </a:r>
          </a:p>
        </p:txBody>
      </p:sp>
      <p:sp>
        <p:nvSpPr>
          <p:cNvPr id="512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098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Mitosis, Meiosis, or Both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400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mitosis?</a:t>
            </a:r>
          </a:p>
        </p:txBody>
      </p:sp>
      <p:sp>
        <p:nvSpPr>
          <p:cNvPr id="4301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14600"/>
            <a:ext cx="7772400" cy="22860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Daughter cells have variation in genetic information.</a:t>
            </a:r>
          </a:p>
        </p:txBody>
      </p:sp>
      <p:sp>
        <p:nvSpPr>
          <p:cNvPr id="44035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2057400" y="1295400"/>
            <a:ext cx="5105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>
                <a:latin typeface="Tahoma" pitchFamily="34" charset="0"/>
              </a:rPr>
              <a:t>Daily Double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685800" y="381000"/>
            <a:ext cx="7924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  <a:latin typeface="Tahoma" pitchFamily="34" charset="0"/>
              </a:rPr>
              <a:t>Mitosis, Meiosis, or Both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1336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Mitosis, Meiosis, or Both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Daily Double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meiosis?</a:t>
            </a:r>
          </a:p>
        </p:txBody>
      </p:sp>
      <p:sp>
        <p:nvSpPr>
          <p:cNvPr id="45059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447800"/>
            <a:ext cx="7772400" cy="32766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Cell Division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100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The division of cytoplasm. </a:t>
            </a:r>
          </a:p>
        </p:txBody>
      </p:sp>
      <p:sp>
        <p:nvSpPr>
          <p:cNvPr id="46083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1336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Cell Division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100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cytokinesis?</a:t>
            </a:r>
          </a:p>
        </p:txBody>
      </p:sp>
      <p:sp>
        <p:nvSpPr>
          <p:cNvPr id="47107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95400"/>
            <a:ext cx="7772400" cy="32766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Cell Division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200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In interphase, DNA replicates in this stage.</a:t>
            </a:r>
          </a:p>
        </p:txBody>
      </p:sp>
      <p:sp>
        <p:nvSpPr>
          <p:cNvPr id="4813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447800"/>
            <a:ext cx="7772400" cy="22098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Cell Division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200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What is the S phase?</a:t>
            </a:r>
          </a:p>
        </p:txBody>
      </p:sp>
      <p:sp>
        <p:nvSpPr>
          <p:cNvPr id="49155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95400"/>
            <a:ext cx="7772400" cy="9144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Cell Division</a:t>
            </a:r>
          </a:p>
        </p:txBody>
      </p:sp>
      <p:sp>
        <p:nvSpPr>
          <p:cNvPr id="50179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2819400" y="2286000"/>
            <a:ext cx="3571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800">
                <a:latin typeface="Tahoma" pitchFamily="34" charset="0"/>
              </a:rPr>
              <a:t>Daily Double</a:t>
            </a: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609600" y="3352800"/>
            <a:ext cx="7467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Tahoma" pitchFamily="34" charset="0"/>
              </a:rPr>
              <a:t>The </a:t>
            </a:r>
            <a:r>
              <a:rPr lang="en-US" sz="4800" dirty="0" smtClean="0">
                <a:solidFill>
                  <a:schemeClr val="bg1"/>
                </a:solidFill>
                <a:latin typeface="Tahoma" pitchFamily="34" charset="0"/>
              </a:rPr>
              <a:t>number of viable eggs made in meiosis.</a:t>
            </a:r>
            <a:endParaRPr lang="en-US" sz="4800" dirty="0">
              <a:solidFill>
                <a:schemeClr val="bg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52600"/>
            <a:ext cx="7772400" cy="1828800"/>
          </a:xfrm>
        </p:spPr>
        <p:txBody>
          <a:bodyPr/>
          <a:lstStyle/>
          <a:p>
            <a:r>
              <a:rPr lang="en-US" sz="4800" dirty="0">
                <a:solidFill>
                  <a:schemeClr val="bg1"/>
                </a:solidFill>
              </a:rPr>
              <a:t>Cell Division 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Daily Double 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/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 What is </a:t>
            </a:r>
            <a:r>
              <a:rPr lang="en-US" sz="4800" dirty="0" smtClean="0">
                <a:solidFill>
                  <a:schemeClr val="bg1"/>
                </a:solidFill>
              </a:rPr>
              <a:t>1?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51203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Cell Division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400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In a plant cell, this structure develops between the two new cells during cytokinesis.</a:t>
            </a:r>
          </a:p>
        </p:txBody>
      </p:sp>
      <p:sp>
        <p:nvSpPr>
          <p:cNvPr id="52227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838200"/>
            <a:ext cx="8001000" cy="43434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Mitosis</a:t>
            </a:r>
            <a:r>
              <a:rPr lang="en-US" sz="4400">
                <a:solidFill>
                  <a:schemeClr val="bg1"/>
                </a:solidFill>
              </a:rPr>
              <a:t> </a:t>
            </a: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200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In this phase, the nuclear membrane disappears.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endParaRPr lang="en-US" sz="4800">
              <a:solidFill>
                <a:schemeClr val="bg1"/>
              </a:solidFill>
            </a:endParaRPr>
          </a:p>
        </p:txBody>
      </p:sp>
      <p:sp>
        <p:nvSpPr>
          <p:cNvPr id="614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038600" y="38862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9812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Cell Division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400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a cell plate?</a:t>
            </a:r>
          </a:p>
        </p:txBody>
      </p:sp>
      <p:sp>
        <p:nvSpPr>
          <p:cNvPr id="5325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19200"/>
            <a:ext cx="7772400" cy="35814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Cell Division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500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 </a:t>
            </a:r>
            <a:r>
              <a:rPr lang="en-US" sz="4800">
                <a:solidFill>
                  <a:schemeClr val="tx1"/>
                </a:solidFill>
              </a:rPr>
              <a:t>The number of chromosomes in daughter cells after mitosis.</a:t>
            </a:r>
            <a:r>
              <a:rPr lang="en-US" sz="4800"/>
              <a:t> </a:t>
            </a:r>
          </a:p>
        </p:txBody>
      </p:sp>
      <p:sp>
        <p:nvSpPr>
          <p:cNvPr id="54275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098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Cell Division </a:t>
            </a:r>
            <a:br>
              <a:rPr lang="en-US">
                <a:solidFill>
                  <a:schemeClr val="bg1"/>
                </a:solidFill>
              </a:rPr>
            </a:br>
            <a:r>
              <a:rPr lang="en-US" sz="1800" b="1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chemeClr val="bg1"/>
                </a:solidFill>
              </a:rPr>
              <a:t>500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 What is 46?</a:t>
            </a:r>
          </a:p>
        </p:txBody>
      </p:sp>
      <p:sp>
        <p:nvSpPr>
          <p:cNvPr id="55299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066800"/>
            <a:ext cx="7772400" cy="33528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Cell Cycle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100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The longest phase in the cell cycle.</a:t>
            </a:r>
          </a:p>
        </p:txBody>
      </p:sp>
      <p:sp>
        <p:nvSpPr>
          <p:cNvPr id="56323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4384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Cell Cycle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100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interphase?</a:t>
            </a:r>
          </a:p>
        </p:txBody>
      </p:sp>
      <p:sp>
        <p:nvSpPr>
          <p:cNvPr id="57347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3352800"/>
          </a:xfrm>
        </p:spPr>
        <p:txBody>
          <a:bodyPr/>
          <a:lstStyle/>
          <a:p>
            <a:r>
              <a:rPr lang="en-US" sz="4800" dirty="0">
                <a:solidFill>
                  <a:schemeClr val="bg1"/>
                </a:solidFill>
              </a:rPr>
              <a:t>Cell Cycle 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200 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/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DNA </a:t>
            </a:r>
            <a:r>
              <a:rPr lang="en-US" sz="4800" dirty="0" smtClean="0">
                <a:solidFill>
                  <a:schemeClr val="bg1"/>
                </a:solidFill>
              </a:rPr>
              <a:t>that is present during </a:t>
            </a:r>
            <a:r>
              <a:rPr lang="en-US" sz="4800" dirty="0" err="1" smtClean="0">
                <a:solidFill>
                  <a:schemeClr val="bg1"/>
                </a:solidFill>
              </a:rPr>
              <a:t>interphase</a:t>
            </a:r>
            <a:r>
              <a:rPr lang="en-US" sz="4800" dirty="0" smtClean="0">
                <a:solidFill>
                  <a:schemeClr val="bg1"/>
                </a:solidFill>
              </a:rPr>
              <a:t> is called.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5837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9812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Cell Cycle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200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chromatin?</a:t>
            </a:r>
          </a:p>
        </p:txBody>
      </p:sp>
      <p:sp>
        <p:nvSpPr>
          <p:cNvPr id="59395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7772400" cy="32766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Cell Cycle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300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The cell grows in this phase.</a:t>
            </a:r>
          </a:p>
        </p:txBody>
      </p:sp>
      <p:sp>
        <p:nvSpPr>
          <p:cNvPr id="60419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4384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Cell Cycle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300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the G</a:t>
            </a:r>
            <a:r>
              <a:rPr lang="en-US" baseline="-18000">
                <a:solidFill>
                  <a:schemeClr val="bg1"/>
                </a:solidFill>
              </a:rPr>
              <a:t>1</a:t>
            </a:r>
            <a:r>
              <a:rPr lang="en-US">
                <a:solidFill>
                  <a:schemeClr val="bg1"/>
                </a:solidFill>
              </a:rPr>
              <a:t> phase?</a:t>
            </a:r>
          </a:p>
        </p:txBody>
      </p:sp>
      <p:sp>
        <p:nvSpPr>
          <p:cNvPr id="61443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295400"/>
            <a:ext cx="7772400" cy="3276600"/>
          </a:xfrm>
        </p:spPr>
        <p:txBody>
          <a:bodyPr/>
          <a:lstStyle/>
          <a:p>
            <a:r>
              <a:rPr lang="en-US" sz="4800" dirty="0">
                <a:solidFill>
                  <a:schemeClr val="bg1"/>
                </a:solidFill>
              </a:rPr>
              <a:t>Cell Cycle 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400 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/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The </a:t>
            </a:r>
            <a:r>
              <a:rPr lang="en-US" sz="4800" dirty="0" smtClean="0">
                <a:solidFill>
                  <a:schemeClr val="bg1"/>
                </a:solidFill>
              </a:rPr>
              <a:t>three parts </a:t>
            </a:r>
            <a:r>
              <a:rPr lang="en-US" sz="4800" dirty="0">
                <a:solidFill>
                  <a:schemeClr val="bg1"/>
                </a:solidFill>
              </a:rPr>
              <a:t>of the cell cycle.</a:t>
            </a:r>
          </a:p>
        </p:txBody>
      </p:sp>
      <p:sp>
        <p:nvSpPr>
          <p:cNvPr id="62467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Mitosis</a:t>
            </a:r>
            <a:r>
              <a:rPr lang="en-US" sz="4800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200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prophase?</a:t>
            </a:r>
          </a:p>
        </p:txBody>
      </p:sp>
      <p:sp>
        <p:nvSpPr>
          <p:cNvPr id="717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146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Cell Cycle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400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What are </a:t>
            </a:r>
            <a:r>
              <a:rPr lang="en-US" dirty="0" smtClean="0">
                <a:solidFill>
                  <a:schemeClr val="bg1"/>
                </a:solidFill>
              </a:rPr>
              <a:t>mitosis, </a:t>
            </a:r>
            <a:r>
              <a:rPr lang="en-US" dirty="0" err="1" smtClean="0">
                <a:solidFill>
                  <a:schemeClr val="bg1"/>
                </a:solidFill>
              </a:rPr>
              <a:t>cytokinesis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and </a:t>
            </a:r>
            <a:r>
              <a:rPr lang="en-US" dirty="0" err="1">
                <a:solidFill>
                  <a:schemeClr val="bg1"/>
                </a:solidFill>
              </a:rPr>
              <a:t>interphase</a:t>
            </a:r>
            <a:r>
              <a:rPr lang="en-US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63491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19200"/>
            <a:ext cx="7772400" cy="35052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Cell Cycle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500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Uncontrollable cell growth.</a:t>
            </a:r>
          </a:p>
        </p:txBody>
      </p:sp>
      <p:sp>
        <p:nvSpPr>
          <p:cNvPr id="64515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Cell Cycle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500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cancer?</a:t>
            </a:r>
          </a:p>
        </p:txBody>
      </p:sp>
      <p:sp>
        <p:nvSpPr>
          <p:cNvPr id="65539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Final Jeopardy!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n-US" dirty="0"/>
          </a:p>
          <a:p>
            <a:pPr algn="ctr">
              <a:buFontTx/>
              <a:buNone/>
            </a:pPr>
            <a:r>
              <a:rPr lang="en-US" dirty="0">
                <a:solidFill>
                  <a:schemeClr val="bg1"/>
                </a:solidFill>
              </a:rPr>
              <a:t>Cell </a:t>
            </a:r>
            <a:r>
              <a:rPr lang="en-US" dirty="0" smtClean="0">
                <a:solidFill>
                  <a:schemeClr val="bg1"/>
                </a:solidFill>
              </a:rPr>
              <a:t>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Cell </a:t>
            </a:r>
            <a:r>
              <a:rPr lang="en-US" dirty="0" smtClean="0">
                <a:solidFill>
                  <a:schemeClr val="bg1"/>
                </a:solidFill>
              </a:rPr>
              <a:t>Development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sz="5900"/>
              <a:t>Undetermined cells that were proposed to replace damaged specialized cells.</a:t>
            </a:r>
          </a:p>
        </p:txBody>
      </p:sp>
      <p:pic>
        <p:nvPicPr>
          <p:cNvPr id="67590" name="TV Show Theme Songs - Jeopardy Think Music.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229600" y="60960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5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923" fill="hold"/>
                                        <p:tgtEl>
                                          <p:spTgt spid="675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59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590"/>
                </p:tgtEl>
              </p:cMediaNode>
            </p:audio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n-US" sz="4400">
              <a:solidFill>
                <a:schemeClr val="bg1"/>
              </a:solidFill>
            </a:endParaRPr>
          </a:p>
          <a:p>
            <a:pPr algn="ctr">
              <a:buFontTx/>
              <a:buNone/>
            </a:pPr>
            <a:r>
              <a:rPr lang="en-US" sz="4400">
                <a:solidFill>
                  <a:schemeClr val="bg1"/>
                </a:solidFill>
              </a:rPr>
              <a:t>What are stem cells?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772400" cy="4267200"/>
          </a:xfrm>
        </p:spPr>
        <p:txBody>
          <a:bodyPr/>
          <a:lstStyle/>
          <a:p>
            <a:r>
              <a:rPr lang="en-US" sz="4800">
                <a:solidFill>
                  <a:schemeClr val="bg1"/>
                </a:solidFill>
              </a:rPr>
              <a:t>Mitosis</a:t>
            </a:r>
            <a:r>
              <a:rPr lang="en-US" sz="4400">
                <a:solidFill>
                  <a:schemeClr val="bg1"/>
                </a:solidFill>
              </a:rPr>
              <a:t> </a:t>
            </a: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300 </a:t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/>
            </a:r>
            <a:br>
              <a:rPr lang="en-US" sz="4800">
                <a:solidFill>
                  <a:schemeClr val="bg1"/>
                </a:solidFill>
              </a:rPr>
            </a:br>
            <a:r>
              <a:rPr lang="en-US" sz="4800">
                <a:solidFill>
                  <a:schemeClr val="bg1"/>
                </a:solidFill>
              </a:rPr>
              <a:t>Chromosomes line up in the center of the cell.</a:t>
            </a:r>
            <a:br>
              <a:rPr lang="en-US" sz="4800">
                <a:solidFill>
                  <a:schemeClr val="bg1"/>
                </a:solidFill>
              </a:rPr>
            </a:br>
            <a:endParaRPr lang="en-US" sz="4800">
              <a:solidFill>
                <a:schemeClr val="bg1"/>
              </a:solidFill>
            </a:endParaRPr>
          </a:p>
        </p:txBody>
      </p:sp>
      <p:sp>
        <p:nvSpPr>
          <p:cNvPr id="819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Mitosis</a:t>
            </a:r>
            <a:r>
              <a:rPr lang="en-US" sz="4800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 300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/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What is metaphase? </a:t>
            </a:r>
          </a:p>
        </p:txBody>
      </p:sp>
      <p:sp>
        <p:nvSpPr>
          <p:cNvPr id="9221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562600"/>
            <a:ext cx="990600" cy="838200"/>
          </a:xfrm>
          <a:prstGeom prst="actionButtonHome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371600"/>
            <a:ext cx="7391400" cy="3505200"/>
          </a:xfrm>
        </p:spPr>
        <p:txBody>
          <a:bodyPr/>
          <a:lstStyle/>
          <a:p>
            <a:pPr marL="1028700" indent="-1028700"/>
            <a:r>
              <a:rPr lang="en-US" sz="4800">
                <a:solidFill>
                  <a:schemeClr val="bg1"/>
                </a:solidFill>
              </a:rPr>
              <a:t>Mitosis</a:t>
            </a:r>
            <a:r>
              <a:rPr lang="en-US" sz="4400">
                <a:solidFill>
                  <a:schemeClr val="bg1"/>
                </a:solidFill>
              </a:rPr>
              <a:t/>
            </a:r>
            <a:br>
              <a:rPr lang="en-US" sz="4400">
                <a:solidFill>
                  <a:schemeClr val="bg1"/>
                </a:solidFill>
              </a:rPr>
            </a:br>
            <a:r>
              <a:rPr lang="en-US" sz="4400">
                <a:solidFill>
                  <a:schemeClr val="bg1"/>
                </a:solidFill>
              </a:rPr>
              <a:t>400</a:t>
            </a:r>
            <a:br>
              <a:rPr lang="en-US" sz="4400">
                <a:solidFill>
                  <a:schemeClr val="bg1"/>
                </a:solidFill>
              </a:rPr>
            </a:br>
            <a:r>
              <a:rPr lang="en-US" sz="4400">
                <a:solidFill>
                  <a:schemeClr val="bg1"/>
                </a:solidFill>
              </a:rPr>
              <a:t/>
            </a:r>
            <a:br>
              <a:rPr lang="en-US" sz="4400">
                <a:solidFill>
                  <a:schemeClr val="bg1"/>
                </a:solidFill>
              </a:rPr>
            </a:br>
            <a:r>
              <a:rPr lang="en-US" sz="4400">
                <a:solidFill>
                  <a:schemeClr val="bg1"/>
                </a:solidFill>
              </a:rPr>
              <a:t>The nuclear membrane reappears in this phase.</a:t>
            </a:r>
            <a:endParaRPr lang="en-US" sz="4800">
              <a:solidFill>
                <a:schemeClr val="bg1"/>
              </a:solidFill>
            </a:endParaRPr>
          </a:p>
        </p:txBody>
      </p:sp>
      <p:sp>
        <p:nvSpPr>
          <p:cNvPr id="1024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1066800" cy="838200"/>
          </a:xfrm>
          <a:prstGeom prst="actionButtonHelp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0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DADADA"/>
      </a:accent4>
      <a:accent5>
        <a:srgbClr val="AAE2CA"/>
      </a:accent5>
      <a:accent6>
        <a:srgbClr val="2D2DB9"/>
      </a:accent6>
      <a:hlink>
        <a:srgbClr val="FFFFFF"/>
      </a:hlink>
      <a:folHlink>
        <a:srgbClr val="0000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FFFFFF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FFFFFF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DADADA"/>
        </a:accent4>
        <a:accent5>
          <a:srgbClr val="AAE2CA"/>
        </a:accent5>
        <a:accent6>
          <a:srgbClr val="2D2DB9"/>
        </a:accent6>
        <a:hlink>
          <a:srgbClr val="FFFFFF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219</Words>
  <Application>Microsoft PowerPoint</Application>
  <PresentationFormat>On-screen Show (4:3)</PresentationFormat>
  <Paragraphs>144</Paragraphs>
  <Slides>65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8" baseType="lpstr">
      <vt:lpstr>Times New Roman</vt:lpstr>
      <vt:lpstr>Tahoma</vt:lpstr>
      <vt:lpstr>Default Design</vt:lpstr>
      <vt:lpstr>Jeopardy!</vt:lpstr>
      <vt:lpstr>Slide 2</vt:lpstr>
      <vt:lpstr>Mitosis  100    In metaphase, these attach to centromeres. </vt:lpstr>
      <vt:lpstr>Mitosis  100   What are spindle fibers?</vt:lpstr>
      <vt:lpstr>Mitosis  200   In this phase, the nuclear membrane disappears.  </vt:lpstr>
      <vt:lpstr>Mitosis  200   What is prophase?</vt:lpstr>
      <vt:lpstr>Mitosis  300   Chromosomes line up in the center of the cell. </vt:lpstr>
      <vt:lpstr>Mitosis   300  What is metaphase? </vt:lpstr>
      <vt:lpstr>Mitosis 400  The nuclear membrane reappears in this phase.</vt:lpstr>
      <vt:lpstr>Mitosis  400   What is telophase?</vt:lpstr>
      <vt:lpstr>Mitosis  500   In this phase, chromatids move to opposite ends of the cell.</vt:lpstr>
      <vt:lpstr>Mitosis  500   What is anaphase?</vt:lpstr>
      <vt:lpstr>Meiosis 100   The structure formed when homologous chromosomes pair up in prophase I.</vt:lpstr>
      <vt:lpstr>Meiosis  100   What is a tetrad?</vt:lpstr>
      <vt:lpstr>Meiosis  200   Four new daughter cells form in this phase.</vt:lpstr>
      <vt:lpstr>Meiosis  200   What is telophase II?</vt:lpstr>
      <vt:lpstr>Meiosis  300    Paired chromosomes exchange genes in prophase I.  </vt:lpstr>
      <vt:lpstr>Meiosis  300   What is crossing over?</vt:lpstr>
      <vt:lpstr>Meiosis  400  A cell with one set of chromosomes.</vt:lpstr>
      <vt:lpstr>Meiosis  400   What is a haploid cell?</vt:lpstr>
      <vt:lpstr>Meiosis  500  A mature female sex cell.</vt:lpstr>
      <vt:lpstr>Meiosis  500   What is an oocyte?</vt:lpstr>
      <vt:lpstr>Vocabulary  100  The term for sex cells.</vt:lpstr>
      <vt:lpstr>Vocabulary  100   What is a gamete?</vt:lpstr>
      <vt:lpstr>Vocabulary  200   Pairs of chromosomes with similar genetic information.</vt:lpstr>
      <vt:lpstr>Vocabulary  200   What are homologous chromosomes?</vt:lpstr>
      <vt:lpstr>Vocabulary  300   A chromosome number that is abbreviated 2n.</vt:lpstr>
      <vt:lpstr>Vocabulary  300   What is a diploid number?</vt:lpstr>
      <vt:lpstr>Vocabulary  400    The process of making sperm from a spermatocyte.   </vt:lpstr>
      <vt:lpstr>Vocabulary  400   What is spermatogensis?</vt:lpstr>
      <vt:lpstr>Vocabulary  500  Pairs of somatic chromosomes; every cell somatic cell has 44 of them. </vt:lpstr>
      <vt:lpstr>Vocabulary  500   What are autosomes?</vt:lpstr>
      <vt:lpstr>Mitosis, Meiosis, or Both  100   A mother cell divides into two daughter cells.</vt:lpstr>
      <vt:lpstr>Mitosis, Meiosis, or Both  100   What is mitosis?</vt:lpstr>
      <vt:lpstr>Mitosis, Meiosis, or Both  200   DNA is present in cells.  </vt:lpstr>
      <vt:lpstr>Mitosis, Meiosis, or Both  200   What is both mitosis and meiosis?</vt:lpstr>
      <vt:lpstr>Mitosis, Meiosis, or Both 300   Somatic cells divide. </vt:lpstr>
      <vt:lpstr>Mitosis, Meiosis, or Both  300   What is mitosis?</vt:lpstr>
      <vt:lpstr>Mitosis, Meiosis, or Both  400   Daughter cells have identical genetic information.</vt:lpstr>
      <vt:lpstr>Mitosis, Meiosis, or Both  400   What is mitosis?</vt:lpstr>
      <vt:lpstr>Daughter cells have variation in genetic information.</vt:lpstr>
      <vt:lpstr>Mitosis, Meiosis, or Both  Daily Double  What is meiosis?</vt:lpstr>
      <vt:lpstr>Cell Division 100   The division of cytoplasm. </vt:lpstr>
      <vt:lpstr>Cell Division  100   What is cytokinesis?</vt:lpstr>
      <vt:lpstr>Cell Division  200   In interphase, DNA replicates in this stage.</vt:lpstr>
      <vt:lpstr>Cell Division  200   What is the S phase?</vt:lpstr>
      <vt:lpstr>Cell Division</vt:lpstr>
      <vt:lpstr>Cell Division  Daily Double    What is 1?</vt:lpstr>
      <vt:lpstr>Cell Division  400   In a plant cell, this structure develops between the two new cells during cytokinesis.</vt:lpstr>
      <vt:lpstr>Cell Division  400   What is a cell plate?</vt:lpstr>
      <vt:lpstr>Cell Division  500    The number of chromosomes in daughter cells after mitosis. </vt:lpstr>
      <vt:lpstr>Cell Division   500    What is 46?</vt:lpstr>
      <vt:lpstr>Cell Cycle 100   The longest phase in the cell cycle.</vt:lpstr>
      <vt:lpstr>Cell Cycle  100   What is interphase?</vt:lpstr>
      <vt:lpstr>Cell Cycle  200   DNA that is present during interphase is called.</vt:lpstr>
      <vt:lpstr>Cell Cycle  200   What is chromatin?</vt:lpstr>
      <vt:lpstr>Cell Cycle  300   The cell grows in this phase.</vt:lpstr>
      <vt:lpstr>Cell Cycle  300   What is the G1 phase?</vt:lpstr>
      <vt:lpstr>Cell Cycle  400   The three parts of the cell cycle.</vt:lpstr>
      <vt:lpstr>Cell Cycle  400   What are mitosis, cytokinesis and interphase?</vt:lpstr>
      <vt:lpstr>Cell Cycle  500   Uncontrollable cell growth.</vt:lpstr>
      <vt:lpstr>Cell Cycle  500   What is cancer?</vt:lpstr>
      <vt:lpstr>Final Jeopardy!</vt:lpstr>
      <vt:lpstr>Cell Development</vt:lpstr>
      <vt:lpstr>Slide 65</vt:lpstr>
    </vt:vector>
  </TitlesOfParts>
  <Company>Opelika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“Put that in the Form of a Question, Please!”</dc:title>
  <dc:creator>Opelika City Schools</dc:creator>
  <cp:lastModifiedBy>Lucas</cp:lastModifiedBy>
  <cp:revision>137</cp:revision>
  <dcterms:created xsi:type="dcterms:W3CDTF">2001-06-05T14:12:54Z</dcterms:created>
  <dcterms:modified xsi:type="dcterms:W3CDTF">2010-02-25T03:26:29Z</dcterms:modified>
</cp:coreProperties>
</file>